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89" r:id="rId4"/>
    <p:sldId id="287" r:id="rId5"/>
    <p:sldId id="291" r:id="rId6"/>
    <p:sldId id="261" r:id="rId7"/>
    <p:sldId id="290" r:id="rId8"/>
    <p:sldId id="258" r:id="rId9"/>
    <p:sldId id="29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9AF7-0844-4702-9757-7CC2C8CA060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3B5B9-EF9F-4E72-A1B2-959AA57431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6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 = vol &gt; Ga efficiënt om met je voeding</a:t>
            </a:r>
          </a:p>
          <a:p>
            <a:r>
              <a:rPr lang="nl-NL" dirty="0"/>
              <a:t>(gras </a:t>
            </a:r>
            <a:r>
              <a:rPr lang="nl-NL" dirty="0" err="1"/>
              <a:t>ds</a:t>
            </a:r>
            <a:r>
              <a:rPr lang="nl-NL" dirty="0"/>
              <a:t> 16/ graskuil 45 en mais </a:t>
            </a:r>
            <a:r>
              <a:rPr lang="nl-NL" dirty="0" err="1"/>
              <a:t>ds</a:t>
            </a:r>
            <a:r>
              <a:rPr lang="nl-NL" dirty="0"/>
              <a:t> 35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3B5B9-EF9F-4E72-A1B2-959AA574315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24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Boekjes met diverse kuilvoeruitslagen en laadlijsten liggen in de praktijkkast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3B5B9-EF9F-4E72-A1B2-959AA574315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5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Voederwaardeonderzoek Snijmaiskuil</a:t>
            </a:r>
          </a:p>
          <a:p>
            <a:pPr marL="171450" indent="-171450">
              <a:buFontTx/>
              <a:buChar char="-"/>
            </a:pPr>
            <a:r>
              <a:rPr lang="nl-NL" dirty="0"/>
              <a:t>389 gram</a:t>
            </a:r>
          </a:p>
          <a:p>
            <a:pPr marL="171450" indent="-171450">
              <a:buFontTx/>
              <a:buChar char="-"/>
            </a:pPr>
            <a:r>
              <a:rPr lang="nl-NL" dirty="0"/>
              <a:t>Aan de droge kant (streefwaarde is 320-360)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F1F6-BBDB-4F66-BDAD-CB83964769F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58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Vraag 1: 209 gram/ 1000 gram = 0,209 x 10 = 20,9 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Vraag 2: 33 gram/ 200 gram = 0,165 x10 = 16,5 %</a:t>
            </a: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3B5B9-EF9F-4E72-A1B2-959AA574315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6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Wordt in hoofdstuk 4 verder toegelicht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3B5B9-EF9F-4E72-A1B2-959AA574315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31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Afhankelijk van vele factoren dus even fictief…</a:t>
            </a:r>
          </a:p>
          <a:p>
            <a:r>
              <a:rPr lang="nl-NL" dirty="0"/>
              <a:t>Probeer aan de hand van een laadlijst te achterhalen hoeveel kg </a:t>
            </a:r>
            <a:r>
              <a:rPr lang="nl-NL" dirty="0" err="1"/>
              <a:t>ds</a:t>
            </a:r>
            <a:r>
              <a:rPr lang="nl-NL" dirty="0"/>
              <a:t> per koe wordt gevoerd.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3B5B9-EF9F-4E72-A1B2-959AA574315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67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249" indent="-281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4999" indent="-225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4999" indent="-225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4998" indent="-225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4998" indent="-225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4998" indent="-225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4997" indent="-225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4997" indent="-225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80B664-7A11-4DBD-993B-EC61A2C166F9}" type="slidenum">
              <a:rPr lang="nl-NL" altLang="nl-NL" smtClean="0"/>
              <a:pPr eaLnBrk="1" hangingPunct="1"/>
              <a:t>8</a:t>
            </a:fld>
            <a:endParaRPr lang="nl-NL" altLang="nl-NL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92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4392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3688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93762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44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053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478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13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54879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159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16505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08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467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21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365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9128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42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73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5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0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226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07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06480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7940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B783-2BC9-4CA9-A2AB-E6A059979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D879DD-8407-437E-8559-9244BFECD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B09138-ABDE-4DB2-8747-2B91F676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5F0465-A33B-4AC8-98CC-46BB46FA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AC0C6D-0DA7-4A4F-9ED8-ECD397B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8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3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035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4980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632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56E826BB-726C-4CE1-9356-B4FC0BCEB147}" type="datetimeFigureOut">
              <a:rPr lang="nl-NL" smtClean="0"/>
              <a:t>13-9-2022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06CE88A-0F7E-494E-8EDE-08BBA0344E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1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C9E000C-45FB-4A63-A36A-F1A8E3C04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Oefenen met de lesstof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3B95D3-4538-460C-96E8-9C67E27E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905750" cy="2088000"/>
          </a:xfrm>
        </p:spPr>
        <p:txBody>
          <a:bodyPr/>
          <a:lstStyle/>
          <a:p>
            <a:r>
              <a:rPr lang="nl-NL" dirty="0"/>
              <a:t>Droge Stof</a:t>
            </a:r>
            <a:br>
              <a:rPr lang="nl-NL" dirty="0"/>
            </a:br>
            <a:br>
              <a:rPr lang="nl-NL" dirty="0"/>
            </a:br>
            <a:r>
              <a:rPr lang="nl-NL" sz="4000" dirty="0"/>
              <a:t>Fictieve Rekensommetjes</a:t>
            </a:r>
          </a:p>
        </p:txBody>
      </p:sp>
    </p:spTree>
    <p:extLst>
      <p:ext uri="{BB962C8B-B14F-4D97-AF65-F5344CB8AC3E}">
        <p14:creationId xmlns:p14="http://schemas.microsoft.com/office/powerpoint/2010/main" val="240977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B7F7F-36C3-4315-A734-4FF93C91A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844" y="29368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243832-96DD-4F28-AB90-F5A826DC2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AD5B1F-375B-469C-86AB-3961E51F3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26" y="990600"/>
            <a:ext cx="9667130" cy="62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C28D445-2C9B-4145-BA08-AB5055585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9" y="129947"/>
            <a:ext cx="6114800" cy="6817094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E1CAAFF-7836-44D5-BE72-C0AC793522C6}"/>
              </a:ext>
            </a:extLst>
          </p:cNvPr>
          <p:cNvSpPr txBox="1"/>
          <p:nvPr/>
        </p:nvSpPr>
        <p:spPr>
          <a:xfrm>
            <a:off x="770021" y="1106905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/>
              <a:t>Voorbeeld Kuilvoer uitslag</a:t>
            </a:r>
          </a:p>
        </p:txBody>
      </p:sp>
    </p:spTree>
    <p:extLst>
      <p:ext uri="{BB962C8B-B14F-4D97-AF65-F5344CB8AC3E}">
        <p14:creationId xmlns:p14="http://schemas.microsoft.com/office/powerpoint/2010/main" val="11020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AEAA46-036E-4D03-B5E0-B09BB81C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79" y="1196753"/>
            <a:ext cx="10295021" cy="4929411"/>
          </a:xfrm>
        </p:spPr>
        <p:txBody>
          <a:bodyPr/>
          <a:lstStyle/>
          <a:p>
            <a:r>
              <a:rPr lang="nl-NL" dirty="0"/>
              <a:t>Hoeveel gram droge stof zit er in 1 kg van deze snijmaiskuil?</a:t>
            </a:r>
          </a:p>
          <a:p>
            <a:r>
              <a:rPr lang="nl-NL" dirty="0"/>
              <a:t>Is deze kuil aan de natte of droge kant?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552802-40F8-4812-A339-DCACF7B5A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3361" b="7258"/>
          <a:stretch/>
        </p:blipFill>
        <p:spPr>
          <a:xfrm rot="5400000">
            <a:off x="1013692" y="2864521"/>
            <a:ext cx="10984769" cy="1015264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6576EDF-53D3-415E-9D3F-434283D8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Droge Stof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186C93-9690-4280-94B8-DA0B05688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84" y="3665316"/>
            <a:ext cx="436511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B912A-D961-4D20-BBE2-7C9FAFA2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paar eenvoudige sommetjes om op te warmen….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67FA3-D3BC-43AA-8123-7B5374B5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869993"/>
            <a:ext cx="11449050" cy="441959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hebt 1000 gram bietenperspulp gewogen. Nadat het product gedroogd is, blijft er 209 gram bietenperspulp over. Wat is het </a:t>
            </a:r>
            <a:r>
              <a:rPr lang="nl-NL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drogestofpercentage</a:t>
            </a: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dit product?</a:t>
            </a:r>
            <a:endParaRPr lang="nl-NL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nl-NL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Nu heb je 200 gram aardappelpersvezel. Na drogen blijft er 33 gram product over. Wat is het </a:t>
            </a:r>
            <a:r>
              <a:rPr lang="nl-NL" sz="2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drogestofpercentage</a:t>
            </a:r>
            <a:r>
              <a:rPr lang="nl-NL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 de aardappelpersvezel?</a:t>
            </a:r>
            <a:b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Ruwvoerbehoefte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9090" y="1093214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sz="3000" dirty="0"/>
              <a:t>Welke informatie heb je nodig om de ruwvoerbehoefte te berekenen van een koe per jaar?</a:t>
            </a:r>
          </a:p>
          <a:p>
            <a:pPr marL="0" indent="0">
              <a:buNone/>
            </a:pPr>
            <a:endParaRPr lang="nl-NL" sz="3000" dirty="0"/>
          </a:p>
          <a:p>
            <a:r>
              <a:rPr lang="nl-NL" sz="3000" dirty="0"/>
              <a:t>305 dagenmelkproductie</a:t>
            </a:r>
          </a:p>
          <a:p>
            <a:r>
              <a:rPr lang="nl-NL" sz="3000" dirty="0"/>
              <a:t>Analysecijfers van het ruwvoer</a:t>
            </a:r>
          </a:p>
          <a:p>
            <a:r>
              <a:rPr lang="nl-NL" sz="3000" dirty="0"/>
              <a:t>Krachtvoergift</a:t>
            </a:r>
          </a:p>
          <a:p>
            <a:r>
              <a:rPr lang="nl-NL" sz="3000" dirty="0" err="1"/>
              <a:t>drogestofopname</a:t>
            </a:r>
            <a:endParaRPr lang="nl-NL" sz="3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5BA2E0-2708-4D68-AD4C-107A178CF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547">
            <a:off x="6968002" y="2480258"/>
            <a:ext cx="4895850" cy="4905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80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23941-FD16-41D2-8696-2BCFAF14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kg </a:t>
            </a:r>
            <a:r>
              <a:rPr lang="nl-NL" dirty="0" err="1"/>
              <a:t>ds</a:t>
            </a:r>
            <a:r>
              <a:rPr lang="nl-NL" dirty="0"/>
              <a:t> kan koe, varken, geit, kip ongeveer ‘verwerken’?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E49E9-F557-4422-932F-DB2D3E61B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04" y="1568417"/>
            <a:ext cx="11449050" cy="4992720"/>
          </a:xfrm>
        </p:spPr>
        <p:txBody>
          <a:bodyPr/>
          <a:lstStyle/>
          <a:p>
            <a:r>
              <a:rPr lang="nl-NL" sz="3000" dirty="0"/>
              <a:t>Kalf &gt; 5-10 kg (ruwvoer)</a:t>
            </a:r>
          </a:p>
          <a:p>
            <a:r>
              <a:rPr lang="nl-NL" sz="3000" dirty="0"/>
              <a:t>Koe &gt; 15-20 kg (ruwvoer)</a:t>
            </a:r>
          </a:p>
          <a:p>
            <a:r>
              <a:rPr lang="nl-NL" sz="3000" dirty="0"/>
              <a:t>Varken &gt; 1-3 kg</a:t>
            </a:r>
          </a:p>
          <a:p>
            <a:r>
              <a:rPr lang="nl-NL" sz="3000" dirty="0"/>
              <a:t>Kip &gt; 100 – 130 g</a:t>
            </a:r>
          </a:p>
          <a:p>
            <a:endParaRPr lang="nl-NL" sz="3000" dirty="0"/>
          </a:p>
          <a:p>
            <a:pPr marL="0" indent="0">
              <a:buNone/>
            </a:pPr>
            <a:r>
              <a:rPr lang="nl-NL" sz="2200" u="sng" dirty="0"/>
              <a:t>UITGANGSPUNTEN:</a:t>
            </a:r>
          </a:p>
          <a:p>
            <a:pPr marL="0" indent="0">
              <a:buNone/>
            </a:pPr>
            <a:r>
              <a:rPr lang="nl-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Maximale Droge Stof Opname  = Lichaamsgewicht x 4 %</a:t>
            </a:r>
          </a:p>
          <a:p>
            <a:pPr marL="0" indent="0">
              <a:buNone/>
            </a:pPr>
            <a:endParaRPr lang="nl-N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Ruwvoeropname aan </a:t>
            </a:r>
            <a:r>
              <a:rPr lang="nl-NL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Lichaamsgewicht x 2,5 %</a:t>
            </a:r>
          </a:p>
          <a:p>
            <a:pPr marL="0" indent="0">
              <a:buNone/>
            </a:pPr>
            <a:endParaRPr lang="nl-NL" sz="2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  <a:tabLst>
                <a:tab pos="5220970" algn="l"/>
              </a:tabLst>
            </a:pPr>
            <a:r>
              <a:rPr lang="nl-NL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Drogestof</a:t>
            </a:r>
            <a:r>
              <a:rPr lang="nl-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opname = voeropnamecapaciteit /verzadigingswaarde</a:t>
            </a:r>
          </a:p>
          <a:p>
            <a:pPr marL="0" lvl="0" indent="0">
              <a:buNone/>
            </a:pP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 hoger verzadigingswaarde hoe eerder dier vol zit  !! </a:t>
            </a:r>
          </a:p>
          <a:p>
            <a:pPr marL="0" lvl="0" indent="0">
              <a:buNone/>
            </a:pP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Bijvoorbeeld: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Snijmaïs 0,8 en Tarwestro 4,3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  <a:tabLst>
                <a:tab pos="5220970" algn="l"/>
              </a:tabLst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83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Droge stof  DS</a:t>
            </a:r>
            <a:endParaRPr lang="nl-NL" alt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8909"/>
            <a:ext cx="11449050" cy="441959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nl-NL" sz="3000" dirty="0" err="1"/>
              <a:t>Levert</a:t>
            </a:r>
            <a:r>
              <a:rPr lang="en-US" altLang="nl-NL" sz="3000" dirty="0"/>
              <a:t> </a:t>
            </a:r>
            <a:r>
              <a:rPr lang="en-US" altLang="nl-NL" sz="3000" dirty="0" err="1"/>
              <a:t>voedingsstoffen</a:t>
            </a:r>
            <a:endParaRPr lang="en-US" altLang="nl-NL" sz="3000" dirty="0"/>
          </a:p>
          <a:p>
            <a:pPr eaLnBrk="1" hangingPunct="1">
              <a:lnSpc>
                <a:spcPct val="90000"/>
              </a:lnSpc>
            </a:pPr>
            <a:endParaRPr lang="en-US" altLang="nl-NL" sz="3000" dirty="0"/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/>
              <a:t>Gras		16%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 err="1"/>
              <a:t>Kuil</a:t>
            </a:r>
            <a:r>
              <a:rPr lang="en-US" altLang="nl-NL" sz="3000" dirty="0"/>
              <a:t>			45%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 err="1"/>
              <a:t>Mais</a:t>
            </a:r>
            <a:r>
              <a:rPr lang="en-US" altLang="nl-NL" sz="3000" dirty="0"/>
              <a:t>		35%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 err="1"/>
              <a:t>Bostel</a:t>
            </a:r>
            <a:r>
              <a:rPr lang="en-US" altLang="nl-NL" sz="3000" dirty="0"/>
              <a:t>		22%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 err="1"/>
              <a:t>Komkommer</a:t>
            </a:r>
            <a:r>
              <a:rPr lang="en-US" altLang="nl-NL" sz="3000" dirty="0"/>
              <a:t> 	6%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3000" dirty="0" err="1"/>
              <a:t>Rantsoen</a:t>
            </a:r>
            <a:r>
              <a:rPr lang="en-US" altLang="nl-NL" sz="3000" dirty="0"/>
              <a:t> 	40 – 50 %</a:t>
            </a:r>
            <a:endParaRPr lang="nl-NL" altLang="nl-NL" sz="3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8FC50A-3244-4335-9C72-167E1F7C9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598" y="1457266"/>
            <a:ext cx="4773105" cy="3579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FF44C-EF75-C02B-3056-C3081391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6A3ED5-D642-4404-6430-5D815139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600" dirty="0"/>
              <a:t>Bereken 5x hoeveel kuilvoer je (theoretisch) een koe, kalf en varken kan geven.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Uitgaande van </a:t>
            </a:r>
            <a:r>
              <a:rPr lang="nl-NL" sz="2600" dirty="0" err="1"/>
              <a:t>drogestof</a:t>
            </a:r>
            <a:r>
              <a:rPr lang="nl-NL" sz="2600" dirty="0"/>
              <a:t> opname van:</a:t>
            </a:r>
          </a:p>
          <a:p>
            <a:r>
              <a:rPr lang="nl-NL" sz="2600" dirty="0"/>
              <a:t>Kalf &gt; 6 kg</a:t>
            </a:r>
          </a:p>
          <a:p>
            <a:r>
              <a:rPr lang="nl-NL" sz="2600" dirty="0"/>
              <a:t>Koe &gt; 17 kg</a:t>
            </a:r>
          </a:p>
          <a:p>
            <a:r>
              <a:rPr lang="nl-NL" sz="2600" dirty="0"/>
              <a:t>Varken &gt; 2,5 kg</a:t>
            </a:r>
          </a:p>
          <a:p>
            <a:endParaRPr lang="nl-NL" sz="2600" dirty="0"/>
          </a:p>
          <a:p>
            <a:pPr marL="0" indent="0">
              <a:buNone/>
            </a:pPr>
            <a:r>
              <a:rPr lang="nl-NL" sz="2600" dirty="0"/>
              <a:t>Gebruik hiervoor kuilvoer uitslagen 1 t/m 5 van het voorbeeldenboekje</a:t>
            </a:r>
          </a:p>
        </p:txBody>
      </p:sp>
    </p:spTree>
    <p:extLst>
      <p:ext uri="{BB962C8B-B14F-4D97-AF65-F5344CB8AC3E}">
        <p14:creationId xmlns:p14="http://schemas.microsoft.com/office/powerpoint/2010/main" val="7091762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70CF505E-7CA9-4340-99B8-89BA10C212E2}" vid="{A7C10CFE-33C2-48F7-BE8C-1B9E92F17B7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686</TotalTime>
  <Words>404</Words>
  <Application>Microsoft Office PowerPoint</Application>
  <PresentationFormat>Breedbeeld</PresentationFormat>
  <Paragraphs>70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Thema1</vt:lpstr>
      <vt:lpstr>Droge Stof  Fictieve Rekensommetjes</vt:lpstr>
      <vt:lpstr>PowerPoint-presentatie</vt:lpstr>
      <vt:lpstr>PowerPoint-presentatie</vt:lpstr>
      <vt:lpstr>Droge Stof </vt:lpstr>
      <vt:lpstr>Een paar eenvoudige sommetjes om op te warmen….</vt:lpstr>
      <vt:lpstr>Ruwvoerbehoefte</vt:lpstr>
      <vt:lpstr>Hoeveel kg ds kan koe, varken, geit, kip ongeveer ‘verwerken’?</vt:lpstr>
      <vt:lpstr>Droge stof  DS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Droge Stof  Fictieve Rekensommetjes</dc:title>
  <dc:creator>Sandra Thijssen</dc:creator>
  <cp:lastModifiedBy>Sandra Thijssen</cp:lastModifiedBy>
  <cp:revision>7</cp:revision>
  <dcterms:created xsi:type="dcterms:W3CDTF">2021-09-07T08:19:08Z</dcterms:created>
  <dcterms:modified xsi:type="dcterms:W3CDTF">2022-09-13T14:19:25Z</dcterms:modified>
</cp:coreProperties>
</file>